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08" r:id="rId5"/>
    <p:sldMasterId id="2147483723" r:id="rId6"/>
  </p:sldMasterIdLst>
  <p:notesMasterIdLst>
    <p:notesMasterId r:id="rId35"/>
  </p:notesMasterIdLst>
  <p:sldIdLst>
    <p:sldId id="279" r:id="rId7"/>
    <p:sldId id="536" r:id="rId8"/>
    <p:sldId id="561" r:id="rId9"/>
    <p:sldId id="511" r:id="rId10"/>
    <p:sldId id="569" r:id="rId11"/>
    <p:sldId id="562" r:id="rId12"/>
    <p:sldId id="563" r:id="rId13"/>
    <p:sldId id="564" r:id="rId14"/>
    <p:sldId id="567" r:id="rId15"/>
    <p:sldId id="565" r:id="rId16"/>
    <p:sldId id="566" r:id="rId17"/>
    <p:sldId id="568" r:id="rId18"/>
    <p:sldId id="580" r:id="rId19"/>
    <p:sldId id="570" r:id="rId20"/>
    <p:sldId id="571" r:id="rId21"/>
    <p:sldId id="572" r:id="rId22"/>
    <p:sldId id="573" r:id="rId23"/>
    <p:sldId id="574" r:id="rId24"/>
    <p:sldId id="575" r:id="rId25"/>
    <p:sldId id="576" r:id="rId26"/>
    <p:sldId id="577" r:id="rId27"/>
    <p:sldId id="578" r:id="rId28"/>
    <p:sldId id="579" r:id="rId29"/>
    <p:sldId id="583" r:id="rId30"/>
    <p:sldId id="581" r:id="rId31"/>
    <p:sldId id="582" r:id="rId32"/>
    <p:sldId id="515" r:id="rId33"/>
    <p:sldId id="288" r:id="rId3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3399"/>
    <a:srgbClr val="CC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Stijl, licht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5" autoAdjust="0"/>
    <p:restoredTop sz="83951"/>
  </p:normalViewPr>
  <p:slideViewPr>
    <p:cSldViewPr snapToGrid="0">
      <p:cViewPr varScale="1">
        <p:scale>
          <a:sx n="76" d="100"/>
          <a:sy n="76" d="100"/>
        </p:scale>
        <p:origin x="2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E0488-85D7-4891-88F5-4CFA39ADEB78}" type="datetimeFigureOut">
              <a:rPr lang="nl-NL" smtClean="0"/>
              <a:t>30-5-2022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320F7-5570-4B43-88E1-52E4872FCD1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8546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Bron</a:t>
            </a:r>
            <a:r>
              <a:rPr lang="en-US" dirty="0"/>
              <a:t>: http://elm0.tv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8519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6727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1077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761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2352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6306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0541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4530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2750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5006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144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9836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6738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1402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4775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1883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7971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78846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2703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344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443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748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6104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7369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8027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7508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5459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8"/>
            <a:ext cx="12192139" cy="68579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2211" y="1592136"/>
            <a:ext cx="9829800" cy="174858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53712"/>
            <a:ext cx="9144000" cy="818147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063916"/>
            <a:ext cx="2743200" cy="48109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2B795945-86AB-4D01-AA38-2B118AE34682}" type="datetimeFigureOut">
              <a:rPr lang="nl-NL" smtClean="0">
                <a:solidFill>
                  <a:prstClr val="white"/>
                </a:solidFill>
              </a:rPr>
              <a:pPr/>
              <a:t>30-5-2022</a:t>
            </a:fld>
            <a:endParaRPr lang="nl-NL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456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30-5-2022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4600E-EB92-4D2A-96B0-EF2BEEAD1063}" type="slidenum">
              <a:rPr lang="nl-NL" smtClean="0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181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30-5-2022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4600E-EB92-4D2A-96B0-EF2BEEAD1063}" type="slidenum">
              <a:rPr lang="nl-NL" smtClean="0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63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30-5-2022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4600E-EB92-4D2A-96B0-EF2BEEAD1063}" type="slidenum">
              <a:rPr lang="nl-NL" smtClean="0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88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30-5-2022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4600E-EB92-4D2A-96B0-EF2BEEAD1063}" type="slidenum">
              <a:rPr lang="nl-NL" smtClean="0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755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30-5-2022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4600E-EB92-4D2A-96B0-EF2BEEAD1063}" type="slidenum">
              <a:rPr lang="nl-NL" smtClean="0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225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30-5-2022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4600E-EB92-4D2A-96B0-EF2BEEAD1063}" type="slidenum">
              <a:rPr lang="nl-NL" smtClean="0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03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668" y="0"/>
            <a:ext cx="10657417" cy="1143000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719667" y="1471613"/>
            <a:ext cx="10687051" cy="3973611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2045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668" y="0"/>
            <a:ext cx="10657417" cy="1143000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719667" y="1471613"/>
            <a:ext cx="10687051" cy="3973611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394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8"/>
            <a:ext cx="12192138" cy="68579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2211" y="1592136"/>
            <a:ext cx="9829800" cy="174858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53712"/>
            <a:ext cx="9144000" cy="818147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063916"/>
            <a:ext cx="2743200" cy="48109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2B795945-86AB-4D01-AA38-2B118AE34682}" type="datetimeFigureOut">
              <a:rPr lang="nl-NL" smtClean="0">
                <a:solidFill>
                  <a:prstClr val="white"/>
                </a:solidFill>
              </a:rPr>
              <a:pPr/>
              <a:t>30-5-2022</a:t>
            </a:fld>
            <a:endParaRPr lang="nl-NL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040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8"/>
            <a:ext cx="12192138" cy="68579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2211" y="1592136"/>
            <a:ext cx="9829800" cy="174858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53712"/>
            <a:ext cx="9144000" cy="818147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063916"/>
            <a:ext cx="2743200" cy="48109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2B795945-86AB-4D01-AA38-2B118AE34682}" type="datetimeFigureOut">
              <a:rPr lang="nl-NL" smtClean="0">
                <a:solidFill>
                  <a:prstClr val="white"/>
                </a:solidFill>
              </a:rPr>
              <a:pPr/>
              <a:t>30-5-2022</a:t>
            </a:fld>
            <a:endParaRPr lang="nl-NL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133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8"/>
            <a:ext cx="12192138" cy="68579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2211" y="1592136"/>
            <a:ext cx="9829800" cy="174858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53712"/>
            <a:ext cx="9144000" cy="818147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063916"/>
            <a:ext cx="2743200" cy="48109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2B795945-86AB-4D01-AA38-2B118AE34682}" type="datetimeFigureOut">
              <a:rPr lang="nl-NL" smtClean="0">
                <a:solidFill>
                  <a:prstClr val="white"/>
                </a:solidFill>
              </a:rPr>
              <a:pPr/>
              <a:t>30-5-2022</a:t>
            </a:fld>
            <a:endParaRPr lang="nl-NL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79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85794"/>
            <a:ext cx="10515600" cy="33139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30-5-2022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1069536"/>
            <a:ext cx="10515600" cy="93572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73099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rgbClr val="00B0F0"/>
              </a:buClr>
              <a:buFont typeface="Wingdings" panose="05000000000000000000" pitchFamily="2" charset="2"/>
              <a:buChar char="§"/>
              <a:defRPr/>
            </a:lvl1pPr>
            <a:lvl2pPr marL="800100" indent="-342900">
              <a:buClr>
                <a:srgbClr val="00B0F0"/>
              </a:buClr>
              <a:buFont typeface="Wingdings" panose="05000000000000000000" pitchFamily="2" charset="2"/>
              <a:buChar char="§"/>
              <a:defRPr/>
            </a:lvl2pPr>
            <a:lvl3pPr marL="1257300" indent="-342900">
              <a:buClr>
                <a:srgbClr val="00B0F0"/>
              </a:buClr>
              <a:buFont typeface="Wingdings" panose="05000000000000000000" pitchFamily="2" charset="2"/>
              <a:buChar char="§"/>
              <a:defRPr/>
            </a:lvl3pPr>
            <a:lvl4pPr marL="1657350" indent="-285750">
              <a:buClr>
                <a:srgbClr val="00B0F0"/>
              </a:buClr>
              <a:buFont typeface="Wingdings" panose="05000000000000000000" pitchFamily="2" charset="2"/>
              <a:buChar char="§"/>
              <a:defRPr/>
            </a:lvl4pPr>
            <a:lvl5pPr marL="2114550" indent="-285750">
              <a:buClr>
                <a:srgbClr val="00B0F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4559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7767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646947"/>
            <a:ext cx="10515600" cy="344270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30-5-2022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4600E-EB92-4D2A-96B0-EF2BEEAD1063}" type="slidenum">
              <a:rPr lang="nl-NL" smtClean="0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4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30-5-2022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4600E-EB92-4D2A-96B0-EF2BEEAD1063}" type="slidenum">
              <a:rPr lang="nl-NL" smtClean="0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564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30-5-2022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4600E-EB92-4D2A-96B0-EF2BEEAD1063}" type="slidenum">
              <a:rPr lang="nl-NL" smtClean="0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248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5" Type="http://schemas.openxmlformats.org/officeDocument/2006/relationships/image" Target="NULL"/><Relationship Id="rId4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5" Type="http://schemas.openxmlformats.org/officeDocument/2006/relationships/image" Target="NULL"/><Relationship Id="rId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718"/>
          <a:stretch/>
        </p:blipFill>
        <p:spPr>
          <a:xfrm>
            <a:off x="-1" y="78"/>
            <a:ext cx="12192139" cy="11166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069536"/>
            <a:ext cx="10515600" cy="935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86159"/>
            <a:ext cx="10515600" cy="4230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645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BDA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BDA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BDA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BDA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BDA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Afbeelding 5" descr="header_roo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Afbeelding 4" descr="HR_LOGO_rechtsonder_WEB_roo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852" y="5949950"/>
            <a:ext cx="893233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787400" y="0"/>
            <a:ext cx="10972800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3903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+mj-lt"/>
          <a:ea typeface="MS PGothic" pitchFamily="34" charset="-128"/>
          <a:cs typeface="MS PGothic" pitchFamily="34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MS PGothic" pitchFamily="34" charset="-128"/>
          <a:cs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MS PGothic" pitchFamily="34" charset="-128"/>
          <a:cs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MS PGothic" pitchFamily="34" charset="-128"/>
          <a:cs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MS PGothic" pitchFamily="34" charset="-128"/>
          <a:cs typeface="MS PGothic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  <a:ea typeface="ＭＳ Ｐゴシック" pitchFamily="-4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  <a:ea typeface="ＭＳ Ｐゴシック" pitchFamily="-4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  <a:ea typeface="ＭＳ Ｐゴシック" pitchFamily="-4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  <a:ea typeface="ＭＳ Ｐゴシック" pitchFamily="-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E0044"/>
        </a:buClr>
        <a:buSzPct val="120000"/>
        <a:buFont typeface="Arial" charset="0"/>
        <a:defRPr sz="28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922338" indent="-200025" algn="l" rtl="0" eaLnBrk="0" fontAlgn="base" hangingPunct="0">
        <a:spcBef>
          <a:spcPct val="20000"/>
        </a:spcBef>
        <a:spcAft>
          <a:spcPct val="0"/>
        </a:spcAft>
        <a:buClr>
          <a:srgbClr val="CE0044"/>
        </a:buClr>
        <a:buSzPct val="120000"/>
        <a:buFont typeface="Arial" charset="0"/>
        <a:buBlip>
          <a:blip r:embed="rId5"/>
        </a:buBlip>
        <a:defRPr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2pPr>
      <a:lvl3pPr marL="1330325" indent="-228600" algn="l" rtl="0" eaLnBrk="0" fontAlgn="base" hangingPunct="0">
        <a:spcBef>
          <a:spcPct val="20000"/>
        </a:spcBef>
        <a:spcAft>
          <a:spcPct val="0"/>
        </a:spcAft>
        <a:buClr>
          <a:srgbClr val="CE0044"/>
        </a:buClr>
        <a:buSzPct val="120000"/>
        <a:buFont typeface="Arial" charset="0"/>
        <a:buBlip>
          <a:blip r:embed="rId5"/>
        </a:buBlip>
        <a:defRPr sz="16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3pPr>
      <a:lvl4pPr marL="1738313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marL="21463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26035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+mn-ea"/>
        </a:defRPr>
      </a:lvl6pPr>
      <a:lvl7pPr marL="30607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+mn-ea"/>
        </a:defRPr>
      </a:lvl7pPr>
      <a:lvl8pPr marL="35179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+mn-ea"/>
        </a:defRPr>
      </a:lvl8pPr>
      <a:lvl9pPr marL="39751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Afbeelding 5" descr="header_roo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Afbeelding 4" descr="HR_LOGO_rechtsonder_WEB_roo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852" y="5949950"/>
            <a:ext cx="893233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787400" y="0"/>
            <a:ext cx="10972800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59071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+mj-lt"/>
          <a:ea typeface="MS PGothic" pitchFamily="34" charset="-128"/>
          <a:cs typeface="MS PGothic" pitchFamily="34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MS PGothic" pitchFamily="34" charset="-128"/>
          <a:cs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MS PGothic" pitchFamily="34" charset="-128"/>
          <a:cs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MS PGothic" pitchFamily="34" charset="-128"/>
          <a:cs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MS PGothic" pitchFamily="34" charset="-128"/>
          <a:cs typeface="MS PGothic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  <a:ea typeface="ＭＳ Ｐゴシック" pitchFamily="-4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  <a:ea typeface="ＭＳ Ｐゴシック" pitchFamily="-4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  <a:ea typeface="ＭＳ Ｐゴシック" pitchFamily="-4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  <a:ea typeface="ＭＳ Ｐゴシック" pitchFamily="-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E0044"/>
        </a:buClr>
        <a:buSzPct val="120000"/>
        <a:buFont typeface="Arial" charset="0"/>
        <a:defRPr sz="28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922338" indent="-200025" algn="l" rtl="0" eaLnBrk="0" fontAlgn="base" hangingPunct="0">
        <a:spcBef>
          <a:spcPct val="20000"/>
        </a:spcBef>
        <a:spcAft>
          <a:spcPct val="0"/>
        </a:spcAft>
        <a:buClr>
          <a:srgbClr val="CE0044"/>
        </a:buClr>
        <a:buSzPct val="120000"/>
        <a:buFont typeface="Arial" charset="0"/>
        <a:buBlip>
          <a:blip r:embed="rId5"/>
        </a:buBlip>
        <a:defRPr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2pPr>
      <a:lvl3pPr marL="1330325" indent="-228600" algn="l" rtl="0" eaLnBrk="0" fontAlgn="base" hangingPunct="0">
        <a:spcBef>
          <a:spcPct val="20000"/>
        </a:spcBef>
        <a:spcAft>
          <a:spcPct val="0"/>
        </a:spcAft>
        <a:buClr>
          <a:srgbClr val="CE0044"/>
        </a:buClr>
        <a:buSzPct val="120000"/>
        <a:buFont typeface="Arial" charset="0"/>
        <a:buBlip>
          <a:blip r:embed="rId5"/>
        </a:buBlip>
        <a:defRPr sz="16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3pPr>
      <a:lvl4pPr marL="1738313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marL="21463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26035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+mn-ea"/>
        </a:defRPr>
      </a:lvl6pPr>
      <a:lvl7pPr marL="30607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+mn-ea"/>
        </a:defRPr>
      </a:lvl7pPr>
      <a:lvl8pPr marL="35179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+mn-ea"/>
        </a:defRPr>
      </a:lvl8pPr>
      <a:lvl9pPr marL="39751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actions/quickstar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3" name="Tijdelijke aanduiding voor inhoud 2">
            <a:extLst>
              <a:ext uri="{FF2B5EF4-FFF2-40B4-BE49-F238E27FC236}">
                <a16:creationId xmlns:a16="http://schemas.microsoft.com/office/drawing/2014/main" id="{73168BF8-6E44-49F2-81C2-9011BFA56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118" y="1886315"/>
            <a:ext cx="4572000" cy="4572000"/>
          </a:xfr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8B8DDE07-5734-4CF3-8F1E-A17359115697}"/>
              </a:ext>
            </a:extLst>
          </p:cNvPr>
          <p:cNvSpPr txBox="1">
            <a:spLocks/>
          </p:cNvSpPr>
          <p:nvPr/>
        </p:nvSpPr>
        <p:spPr>
          <a:xfrm>
            <a:off x="1524000" y="780650"/>
            <a:ext cx="9144000" cy="1219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sz="480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79599F1-F8E9-447A-A0DD-11D6324E091B}"/>
              </a:ext>
            </a:extLst>
          </p:cNvPr>
          <p:cNvSpPr txBox="1">
            <a:spLocks/>
          </p:cNvSpPr>
          <p:nvPr/>
        </p:nvSpPr>
        <p:spPr>
          <a:xfrm>
            <a:off x="1523999" y="945407"/>
            <a:ext cx="9144000" cy="1219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"CI/CD"</a:t>
            </a: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413857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B72AD62-337F-4826-9A9A-6C466B95B852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Continuous Delivery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FCC82C-ECA5-4251-9B39-E9479CED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8699"/>
            <a:ext cx="10515600" cy="4230683"/>
          </a:xfrm>
        </p:spPr>
        <p:txBody>
          <a:bodyPr>
            <a:normAutofit/>
          </a:bodyPr>
          <a:lstStyle/>
          <a:p>
            <a:r>
              <a:rPr lang="en-US" dirty="0"/>
              <a:t>Doel: code is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klaar</a:t>
            </a:r>
            <a:r>
              <a:rPr lang="en-US" dirty="0"/>
              <a:t> om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leveren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Randvoorwaarden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"continuous integration" </a:t>
            </a:r>
            <a:r>
              <a:rPr lang="en-US" dirty="0" err="1"/>
              <a:t>gebaseerde</a:t>
            </a:r>
            <a:r>
              <a:rPr lang="en-US" dirty="0"/>
              <a:t> </a:t>
            </a:r>
            <a:r>
              <a:rPr lang="en-US" dirty="0" err="1"/>
              <a:t>cultuur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Het team commit </a:t>
            </a:r>
            <a:r>
              <a:rPr lang="en-US" dirty="0" err="1"/>
              <a:t>dagelijks</a:t>
            </a:r>
            <a:r>
              <a:rPr lang="en-US" dirty="0"/>
              <a:t>, </a:t>
            </a:r>
            <a:r>
              <a:rPr lang="en-US" dirty="0" err="1"/>
              <a:t>vaak</a:t>
            </a:r>
            <a:r>
              <a:rPr lang="en-US" dirty="0"/>
              <a:t>, </a:t>
            </a:r>
            <a:r>
              <a:rPr lang="en-US" dirty="0" err="1"/>
              <a:t>veel</a:t>
            </a:r>
            <a:r>
              <a:rPr lang="en-US" dirty="0"/>
              <a:t>, </a:t>
            </a:r>
            <a:r>
              <a:rPr lang="en-US" dirty="0" err="1"/>
              <a:t>klein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De "definition of done" </a:t>
            </a:r>
            <a:r>
              <a:rPr lang="en-US" dirty="0" err="1"/>
              <a:t>eist</a:t>
            </a:r>
            <a:r>
              <a:rPr lang="en-US" dirty="0"/>
              <a:t> </a:t>
            </a:r>
            <a:r>
              <a:rPr lang="en-US" dirty="0" err="1"/>
              <a:t>geautomatiseerde</a:t>
            </a:r>
            <a:r>
              <a:rPr lang="en-US" dirty="0"/>
              <a:t> tests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0579ECC-63A8-4968-828F-2939B5BF8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580" y="5436690"/>
            <a:ext cx="2758420" cy="14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8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B72AD62-337F-4826-9A9A-6C466B95B852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Continuous Delivery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FCC82C-ECA5-4251-9B39-E9479CED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8699"/>
            <a:ext cx="10515600" cy="4230683"/>
          </a:xfrm>
        </p:spPr>
        <p:txBody>
          <a:bodyPr>
            <a:normAutofit/>
          </a:bodyPr>
          <a:lstStyle/>
          <a:p>
            <a:r>
              <a:rPr lang="en-US" dirty="0" err="1"/>
              <a:t>Stabiliseer</a:t>
            </a:r>
            <a:r>
              <a:rPr lang="en-US" dirty="0"/>
              <a:t> releases </a:t>
            </a:r>
          </a:p>
          <a:p>
            <a:pPr lvl="1"/>
            <a:r>
              <a:rPr lang="en-US" dirty="0" err="1"/>
              <a:t>Prioriseer</a:t>
            </a:r>
            <a:r>
              <a:rPr lang="en-US" dirty="0"/>
              <a:t> stories op die </a:t>
            </a:r>
            <a:r>
              <a:rPr lang="en-US" dirty="0" err="1"/>
              <a:t>testbaarheid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weerbaarheid</a:t>
            </a:r>
            <a:r>
              <a:rPr lang="en-US" dirty="0"/>
              <a:t> </a:t>
            </a:r>
            <a:r>
              <a:rPr lang="en-US" dirty="0" err="1"/>
              <a:t>vergroten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Isoleer</a:t>
            </a:r>
            <a:r>
              <a:rPr lang="en-US" dirty="0"/>
              <a:t> code (release tagging / artifact repositories)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Hou procedures </a:t>
            </a:r>
            <a:r>
              <a:rPr lang="en-US" dirty="0" err="1"/>
              <a:t>gelijk</a:t>
            </a:r>
            <a:r>
              <a:rPr lang="en-US" dirty="0"/>
              <a:t> op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omgevingen</a:t>
            </a:r>
            <a:r>
              <a:rPr lang="en-US" dirty="0"/>
              <a:t> ("Exact" release)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Smoke tests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Hou </a:t>
            </a:r>
            <a:r>
              <a:rPr lang="en-US" dirty="0" err="1"/>
              <a:t>omgevingen</a:t>
            </a:r>
            <a:r>
              <a:rPr lang="en-US" dirty="0"/>
              <a:t> </a:t>
            </a:r>
            <a:r>
              <a:rPr lang="en-US" dirty="0" err="1"/>
              <a:t>gelijk</a:t>
            </a:r>
            <a:r>
              <a:rPr lang="en-US" dirty="0"/>
              <a:t> (configuration management, docker)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0579ECC-63A8-4968-828F-2939B5BF8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580" y="5436690"/>
            <a:ext cx="2758420" cy="14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54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B72AD62-337F-4826-9A9A-6C466B95B852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Continuous Delivery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FCC82C-ECA5-4251-9B39-E9479CED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8699"/>
            <a:ext cx="10515600" cy="4230683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11" name="Tijdelijke aanduiding voor inhoud 5">
            <a:extLst>
              <a:ext uri="{FF2B5EF4-FFF2-40B4-BE49-F238E27FC236}">
                <a16:creationId xmlns:a16="http://schemas.microsoft.com/office/drawing/2014/main" id="{E4A97E83-C8D9-4D3D-BFD9-54B93FFBD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641" y="2338699"/>
            <a:ext cx="6057681" cy="4034416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F492ED30-3885-458C-AC77-24B50E427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580" y="5436690"/>
            <a:ext cx="2758420" cy="14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86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B72AD62-337F-4826-9A9A-6C466B95B852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Continuous Delivery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FCC82C-ECA5-4251-9B39-E9479CED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8699"/>
            <a:ext cx="10515600" cy="4230683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F492ED30-3885-458C-AC77-24B50E427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580" y="5436690"/>
            <a:ext cx="2758420" cy="1421310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9B0B983B-874E-4FF9-80DA-376C12D9B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682" y="3076526"/>
            <a:ext cx="2038635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6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B72AD62-337F-4826-9A9A-6C466B95B852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Continuous Deployment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FCC82C-ECA5-4251-9B39-E9479CED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8699"/>
            <a:ext cx="10515600" cy="4230683"/>
          </a:xfrm>
        </p:spPr>
        <p:txBody>
          <a:bodyPr>
            <a:normAutofit/>
          </a:bodyPr>
          <a:lstStyle/>
          <a:p>
            <a:r>
              <a:rPr lang="en-US" dirty="0"/>
              <a:t>Doel: code </a:t>
            </a:r>
            <a:r>
              <a:rPr lang="en-US" dirty="0" err="1"/>
              <a:t>doorlopend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geautomatiseerd</a:t>
            </a:r>
            <a:r>
              <a:rPr lang="en-US" dirty="0"/>
              <a:t> live </a:t>
            </a:r>
            <a:r>
              <a:rPr lang="en-US" dirty="0" err="1"/>
              <a:t>brengen</a:t>
            </a:r>
            <a:r>
              <a:rPr lang="en-US" dirty="0"/>
              <a:t> met </a:t>
            </a:r>
            <a:r>
              <a:rPr lang="en-US" dirty="0" err="1"/>
              <a:t>minimale</a:t>
            </a:r>
            <a:r>
              <a:rPr lang="en-US" dirty="0"/>
              <a:t> </a:t>
            </a:r>
            <a:r>
              <a:rPr lang="en-US" i="1" dirty="0"/>
              <a:t>impact</a:t>
            </a:r>
          </a:p>
          <a:p>
            <a:endParaRPr lang="en-US" dirty="0"/>
          </a:p>
          <a:p>
            <a:r>
              <a:rPr lang="en-US" dirty="0" err="1"/>
              <a:t>Randvoorwaarden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Een</a:t>
            </a:r>
            <a:r>
              <a:rPr lang="en-US" dirty="0"/>
              <a:t> "continuous delivery" </a:t>
            </a:r>
            <a:r>
              <a:rPr lang="en-US" dirty="0" err="1"/>
              <a:t>gebaseerde</a:t>
            </a:r>
            <a:r>
              <a:rPr lang="en-US" dirty="0"/>
              <a:t> </a:t>
            </a:r>
            <a:r>
              <a:rPr lang="en-US" dirty="0" err="1"/>
              <a:t>cultuur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 err="1"/>
              <a:t>Een</a:t>
            </a:r>
            <a:r>
              <a:rPr lang="en-US" dirty="0"/>
              <a:t> deployment </a:t>
            </a:r>
            <a:r>
              <a:rPr lang="en-US" dirty="0" err="1"/>
              <a:t>strategie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E371BAF-5779-4A64-94BE-AEFF54386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580" y="5436690"/>
            <a:ext cx="2758420" cy="14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09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B72AD62-337F-4826-9A9A-6C466B95B852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Continuous Deployment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FCC82C-ECA5-4251-9B39-E9479CED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8699"/>
            <a:ext cx="10515600" cy="42306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32C363D-3447-4195-BBD4-3A32747B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580" y="5436690"/>
            <a:ext cx="2758420" cy="142131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353F529-1C97-49BF-82C3-27384DDAB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88" y="3043238"/>
            <a:ext cx="13430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932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B72AD62-337F-4826-9A9A-6C466B95B852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Continuous Deployment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FCC82C-ECA5-4251-9B39-E9479CED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8699"/>
            <a:ext cx="10515600" cy="42306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32C363D-3447-4195-BBD4-3A32747B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580" y="5436690"/>
            <a:ext cx="2758420" cy="142131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749BC31-D1E6-4473-8246-08AC5DF59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1" y="2338699"/>
            <a:ext cx="562927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342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B72AD62-337F-4826-9A9A-6C466B95B852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Continuous Deployment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FCC82C-ECA5-4251-9B39-E9479CED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8699"/>
            <a:ext cx="10515600" cy="42306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32C363D-3447-4195-BBD4-3A32747B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580" y="5436690"/>
            <a:ext cx="2758420" cy="142131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6B93318-B2BA-48AF-9A02-BFBF7C63E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1" y="2338699"/>
            <a:ext cx="562927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058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B72AD62-337F-4826-9A9A-6C466B95B852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Continuous Deployment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FCC82C-ECA5-4251-9B39-E9479CED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8699"/>
            <a:ext cx="10515600" cy="42306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32C363D-3447-4195-BBD4-3A32747B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580" y="5436690"/>
            <a:ext cx="2758420" cy="1421310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2ADBBA2-7D16-4156-A31A-576E80F00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104" y="2559357"/>
            <a:ext cx="562927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792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B72AD62-337F-4826-9A9A-6C466B95B852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Continuous Deployment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FCC82C-ECA5-4251-9B39-E9479CED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8699"/>
            <a:ext cx="10515600" cy="42306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32C363D-3447-4195-BBD4-3A32747B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580" y="5436690"/>
            <a:ext cx="2758420" cy="1421310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CB0D544C-303A-44C1-9F05-5540FBFA330E}"/>
              </a:ext>
            </a:extLst>
          </p:cNvPr>
          <p:cNvSpPr txBox="1"/>
          <p:nvPr/>
        </p:nvSpPr>
        <p:spPr>
          <a:xfrm>
            <a:off x="338914" y="2782669"/>
            <a:ext cx="4576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"Rolling deployment"</a:t>
            </a:r>
            <a:endParaRPr lang="nl-NL" sz="36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7566FDE-0D0B-4F93-9D87-282DF6B51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1" y="2491099"/>
            <a:ext cx="562927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75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B72AD62-337F-4826-9A9A-6C466B95B852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6A3DA3A-D643-407B-B833-2A48C26F1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3767">
            <a:off x="1288748" y="1289473"/>
            <a:ext cx="9126224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67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B72AD62-337F-4826-9A9A-6C466B95B852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Continuous Deployment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FCC82C-ECA5-4251-9B39-E9479CED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8699"/>
            <a:ext cx="10515600" cy="42306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32C363D-3447-4195-BBD4-3A32747B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580" y="5436690"/>
            <a:ext cx="2758420" cy="142131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DB88F5C-E87A-4826-87FA-6049860E3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314" y="2559357"/>
            <a:ext cx="562927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3C08AE93-B739-4413-921C-9D00F4383419}"/>
              </a:ext>
            </a:extLst>
          </p:cNvPr>
          <p:cNvSpPr txBox="1"/>
          <p:nvPr/>
        </p:nvSpPr>
        <p:spPr>
          <a:xfrm>
            <a:off x="338914" y="2782669"/>
            <a:ext cx="4351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"Blue/green deployment"</a:t>
            </a:r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328825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B72AD62-337F-4826-9A9A-6C466B95B852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Continuous Deployment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FCC82C-ECA5-4251-9B39-E9479CED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8699"/>
            <a:ext cx="10515600" cy="42306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32C363D-3447-4195-BBD4-3A32747B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580" y="5436690"/>
            <a:ext cx="2758420" cy="142131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D763667-B24C-4B26-8AAB-648AD467F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958" y="2559357"/>
            <a:ext cx="562927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0450BABB-8F47-4327-AA69-CB492992DD83}"/>
              </a:ext>
            </a:extLst>
          </p:cNvPr>
          <p:cNvSpPr txBox="1"/>
          <p:nvPr/>
        </p:nvSpPr>
        <p:spPr>
          <a:xfrm>
            <a:off x="338914" y="2782669"/>
            <a:ext cx="4351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"Blue/green deployment"</a:t>
            </a:r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3031281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B72AD62-337F-4826-9A9A-6C466B95B852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Continuous Deployment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FCC82C-ECA5-4251-9B39-E9479CED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8699"/>
            <a:ext cx="10515600" cy="42306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32C363D-3447-4195-BBD4-3A32747B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580" y="5436690"/>
            <a:ext cx="2758420" cy="1421310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2ADBBA2-7D16-4156-A31A-576E80F00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029" y="2543175"/>
            <a:ext cx="562927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A236572A-6D26-4C89-96B0-8DE71316787A}"/>
              </a:ext>
            </a:extLst>
          </p:cNvPr>
          <p:cNvSpPr txBox="1"/>
          <p:nvPr/>
        </p:nvSpPr>
        <p:spPr>
          <a:xfrm>
            <a:off x="338914" y="2782669"/>
            <a:ext cx="435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"Canary deployment"</a:t>
            </a:r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423046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B72AD62-337F-4826-9A9A-6C466B95B852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Continuous Deployment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FCC82C-ECA5-4251-9B39-E9479CED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8699"/>
            <a:ext cx="10515600" cy="42306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32C363D-3447-4195-BBD4-3A32747B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580" y="5436690"/>
            <a:ext cx="2758420" cy="1421310"/>
          </a:xfrm>
          <a:prstGeom prst="rect">
            <a:avLst/>
          </a:prstGeom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A5FD212E-C6B0-4EBD-B915-AF547A99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104" y="2559357"/>
            <a:ext cx="562927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55DC1BAD-9CC5-463B-A7EF-E89E79A8C947}"/>
              </a:ext>
            </a:extLst>
          </p:cNvPr>
          <p:cNvSpPr txBox="1"/>
          <p:nvPr/>
        </p:nvSpPr>
        <p:spPr>
          <a:xfrm>
            <a:off x="338914" y="2782669"/>
            <a:ext cx="435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"Canary deployment"</a:t>
            </a:r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1222454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B72AD62-337F-4826-9A9A-6C466B95B852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Continuous Deployment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FCC82C-ECA5-4251-9B39-E9479CED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8699"/>
            <a:ext cx="10515600" cy="42306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32C363D-3447-4195-BBD4-3A32747B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580" y="5436690"/>
            <a:ext cx="2758420" cy="142131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B8E372F-34D9-465E-B3D5-E08383385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84" y="2033899"/>
            <a:ext cx="10027396" cy="327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64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B72AD62-337F-4826-9A9A-6C466B95B852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CI/CD tooling: </a:t>
            </a:r>
            <a:r>
              <a:rPr lang="en-US" dirty="0" err="1"/>
              <a:t>Github</a:t>
            </a:r>
            <a:r>
              <a:rPr lang="en-US" dirty="0"/>
              <a:t> Actions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FCC82C-ECA5-4251-9B39-E9479CED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8699"/>
            <a:ext cx="10515600" cy="4230683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https://docs.github.com/en/actions/quickstart</a:t>
            </a:r>
            <a:endParaRPr lang="en-US" dirty="0"/>
          </a:p>
          <a:p>
            <a:endParaRPr lang="en-US" dirty="0"/>
          </a:p>
          <a:p>
            <a:r>
              <a:rPr lang="en-US" dirty="0"/>
              <a:t>"Actions"</a:t>
            </a:r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32C363D-3447-4195-BBD4-3A32747B9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580" y="5436690"/>
            <a:ext cx="2758420" cy="14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41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B72AD62-337F-4826-9A9A-6C466B95B852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CI/CD tooling: </a:t>
            </a:r>
            <a:r>
              <a:rPr lang="en-US" dirty="0" err="1"/>
              <a:t>Github</a:t>
            </a:r>
            <a:r>
              <a:rPr lang="en-US" dirty="0"/>
              <a:t> Actions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FCC82C-ECA5-4251-9B39-E9479CED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8699"/>
            <a:ext cx="10515600" cy="42306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32C363D-3447-4195-BBD4-3A32747B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580" y="5436690"/>
            <a:ext cx="2758420" cy="14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78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7D2F3A-1BA9-42D7-A1A5-130E12841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Neem de </a:t>
            </a:r>
            <a:r>
              <a:rPr lang="en-US" dirty="0" err="1"/>
              <a:t>passworder</a:t>
            </a:r>
            <a:r>
              <a:rPr lang="en-US" dirty="0"/>
              <a:t> repo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configureer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action CI </a:t>
            </a:r>
            <a:r>
              <a:rPr lang="en-US" dirty="0" err="1"/>
              <a:t>yaml</a:t>
            </a:r>
            <a:r>
              <a:rPr lang="en-US" dirty="0"/>
              <a:t> met de </a:t>
            </a:r>
            <a:r>
              <a:rPr lang="en-US" dirty="0" err="1"/>
              <a:t>volgende</a:t>
            </a:r>
            <a:r>
              <a:rPr lang="en-US" dirty="0"/>
              <a:t> steps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iedere</a:t>
            </a:r>
            <a:r>
              <a:rPr lang="en-US" dirty="0"/>
              <a:t> push:</a:t>
            </a:r>
          </a:p>
          <a:p>
            <a:pPr lvl="1"/>
            <a:r>
              <a:rPr lang="en-US" dirty="0" err="1"/>
              <a:t>Valideer</a:t>
            </a:r>
            <a:r>
              <a:rPr lang="en-US" dirty="0"/>
              <a:t> de linting met flake8. </a:t>
            </a:r>
          </a:p>
          <a:p>
            <a:pPr lvl="2"/>
            <a:r>
              <a:rPr lang="en-US" dirty="0"/>
              <a:t>Fix </a:t>
            </a:r>
            <a:r>
              <a:rPr lang="en-US" dirty="0" err="1"/>
              <a:t>stijlfouten</a:t>
            </a:r>
            <a:r>
              <a:rPr lang="en-US" dirty="0"/>
              <a:t> die nu al in de code </a:t>
            </a:r>
            <a:r>
              <a:rPr lang="en-US" dirty="0" err="1"/>
              <a:t>zitten</a:t>
            </a:r>
            <a:r>
              <a:rPr lang="en-US" dirty="0"/>
              <a:t> of </a:t>
            </a:r>
            <a:r>
              <a:rPr lang="en-US" dirty="0" err="1"/>
              <a:t>voeg</a:t>
            </a:r>
            <a:r>
              <a:rPr lang="en-US" dirty="0"/>
              <a:t> </a:t>
            </a:r>
            <a:r>
              <a:rPr lang="en-US" dirty="0" err="1"/>
              <a:t>uitzonderingen</a:t>
            </a:r>
            <a:r>
              <a:rPr lang="en-US" dirty="0"/>
              <a:t> toe. </a:t>
            </a:r>
          </a:p>
          <a:p>
            <a:pPr lvl="1"/>
            <a:r>
              <a:rPr lang="en-US" dirty="0" err="1"/>
              <a:t>Valideer</a:t>
            </a:r>
            <a:r>
              <a:rPr lang="en-US" dirty="0"/>
              <a:t> de </a:t>
            </a:r>
            <a:r>
              <a:rPr lang="en-US" dirty="0" err="1"/>
              <a:t>unittests</a:t>
            </a:r>
            <a:r>
              <a:rPr lang="en-US" dirty="0"/>
              <a:t> (</a:t>
            </a:r>
            <a:r>
              <a:rPr lang="en-US" dirty="0" err="1"/>
              <a:t>zonder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"action")</a:t>
            </a:r>
          </a:p>
          <a:p>
            <a:pPr lvl="1"/>
            <a:r>
              <a:rPr lang="en-US" dirty="0" err="1"/>
              <a:t>Bouw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docker image</a:t>
            </a:r>
          </a:p>
          <a:p>
            <a:pPr lvl="1"/>
            <a:endParaRPr lang="en-US" dirty="0"/>
          </a:p>
          <a:p>
            <a:r>
              <a:rPr lang="en-US" dirty="0" err="1"/>
              <a:t>Configureer</a:t>
            </a:r>
            <a:r>
              <a:rPr lang="en-US" dirty="0"/>
              <a:t> de </a:t>
            </a:r>
            <a:r>
              <a:rPr lang="en-US" dirty="0" err="1"/>
              <a:t>volgende</a:t>
            </a:r>
            <a:r>
              <a:rPr lang="en-US" dirty="0"/>
              <a:t> </a:t>
            </a:r>
            <a:r>
              <a:rPr lang="en-US" dirty="0" err="1"/>
              <a:t>stap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commits </a:t>
            </a:r>
            <a:r>
              <a:rPr lang="en-US" dirty="0" err="1"/>
              <a:t>naar</a:t>
            </a:r>
            <a:r>
              <a:rPr lang="en-US" dirty="0"/>
              <a:t> main:</a:t>
            </a:r>
          </a:p>
          <a:p>
            <a:pPr lvl="1"/>
            <a:r>
              <a:rPr lang="en-US" dirty="0"/>
              <a:t>Commit je docker image </a:t>
            </a:r>
            <a:r>
              <a:rPr lang="en-US" dirty="0" err="1"/>
              <a:t>naar</a:t>
            </a:r>
            <a:r>
              <a:rPr lang="en-US" dirty="0"/>
              <a:t> hub.docker.com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Voor</a:t>
            </a:r>
            <a:r>
              <a:rPr lang="en-US" dirty="0"/>
              <a:t> les 6..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1720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0D594B6-0A2A-4CA1-9509-E2A3A068FE9B}"/>
              </a:ext>
            </a:extLst>
          </p:cNvPr>
          <p:cNvSpPr txBox="1"/>
          <p:nvPr/>
        </p:nvSpPr>
        <p:spPr>
          <a:xfrm>
            <a:off x="795711" y="320578"/>
            <a:ext cx="6778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Conflcthantering</a:t>
            </a:r>
            <a:endParaRPr lang="nl-NL" sz="4000" b="1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inhoud 10">
            <a:extLst>
              <a:ext uri="{FF2B5EF4-FFF2-40B4-BE49-F238E27FC236}">
                <a16:creationId xmlns:a16="http://schemas.microsoft.com/office/drawing/2014/main" id="{5DE56733-7063-4FC1-9946-99CFC56BF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66" y="1092393"/>
            <a:ext cx="10803084" cy="50910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NL" b="1" dirty="0">
              <a:solidFill>
                <a:srgbClr val="0070C0"/>
              </a:solidFill>
            </a:endParaRPr>
          </a:p>
          <a:p>
            <a:endParaRPr lang="nl-NL" dirty="0">
              <a:solidFill>
                <a:srgbClr val="0070C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58038CC-1E80-DF4F-8228-16FC50D76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1646" y="0"/>
            <a:ext cx="12403646" cy="68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21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538F43-092A-4B6C-A19D-3EAEB5ECA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B72AD62-337F-4826-9A9A-6C466B95B852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85987E8-726D-4E33-BF10-081916A6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960"/>
            <a:ext cx="12192000" cy="62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68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B72AD62-337F-4826-9A9A-6C466B95B852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CI/CD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FCC82C-ECA5-4251-9B39-E9479CED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682" y="2865781"/>
            <a:ext cx="10515600" cy="423068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Continuous Integration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sz="4400" dirty="0"/>
              <a:t>Continuous Delivery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sz="6600" dirty="0"/>
              <a:t>Continuous Deployment</a:t>
            </a:r>
          </a:p>
          <a:p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8475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B72AD62-337F-4826-9A9A-6C466B95B852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FCC82C-ECA5-4251-9B39-E9479CED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8699"/>
            <a:ext cx="10515600" cy="4230683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11CCB7DF-9DB5-40B6-A37E-503D12840E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793161"/>
              </p:ext>
            </p:extLst>
          </p:nvPr>
        </p:nvGraphicFramePr>
        <p:xfrm>
          <a:off x="2118882" y="2188316"/>
          <a:ext cx="8127999" cy="39746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2129207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061838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40536486"/>
                    </a:ext>
                  </a:extLst>
                </a:gridCol>
              </a:tblGrid>
              <a:tr h="993666">
                <a:tc>
                  <a:txBody>
                    <a:bodyPr/>
                    <a:lstStyle/>
                    <a:p>
                      <a:pPr algn="ctr"/>
                      <a:r>
                        <a:rPr lang="en-US" sz="4000"/>
                        <a:t>SCRUM</a:t>
                      </a:r>
                      <a:endParaRPr lang="nl-NL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/>
                        <a:t>DevOps</a:t>
                      </a:r>
                      <a:endParaRPr lang="nl-NL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/>
                        <a:t>CI/CD</a:t>
                      </a:r>
                      <a:endParaRPr lang="nl-NL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45044"/>
                  </a:ext>
                </a:extLst>
              </a:tr>
              <a:tr h="99366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Versnelde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waarde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toevoegen</a:t>
                      </a:r>
                      <a:r>
                        <a:rPr lang="en-US" dirty="0"/>
                        <a:t> met </a:t>
                      </a:r>
                      <a:r>
                        <a:rPr lang="en-US" dirty="0" err="1"/>
                        <a:t>een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proces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Versnelde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waarde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toevoeging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vanuit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cultuur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Versnelde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waarde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toevoeging</a:t>
                      </a:r>
                      <a:r>
                        <a:rPr lang="en-US" dirty="0"/>
                        <a:t> door </a:t>
                      </a:r>
                      <a:r>
                        <a:rPr lang="en-US" dirty="0" err="1"/>
                        <a:t>techniek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357325"/>
                  </a:ext>
                </a:extLst>
              </a:tr>
              <a:tr h="9936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Focus op </a:t>
                      </a:r>
                      <a:r>
                        <a:rPr lang="en-US" dirty="0" err="1"/>
                        <a:t>verandering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Focus op </a:t>
                      </a:r>
                      <a:r>
                        <a:rPr lang="en-US" dirty="0" err="1"/>
                        <a:t>verantwoording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Focus op tools</a:t>
                      </a:r>
                      <a:endParaRPr lang="nl-NL" dirty="0"/>
                    </a:p>
                    <a:p>
                      <a:pPr algn="ctr"/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384556"/>
                  </a:ext>
                </a:extLst>
              </a:tr>
              <a:tr h="99366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Samenwerking</a:t>
                      </a:r>
                      <a:r>
                        <a:rPr lang="en-US" dirty="0"/>
                        <a:t> 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Opheffen</a:t>
                      </a:r>
                      <a:r>
                        <a:rPr lang="en-US" dirty="0"/>
                        <a:t> van </a:t>
                      </a:r>
                      <a:r>
                        <a:rPr lang="en-US" dirty="0" err="1"/>
                        <a:t>barriëres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Stabilisering</a:t>
                      </a:r>
                      <a:r>
                        <a:rPr lang="en-US" dirty="0"/>
                        <a:t> door </a:t>
                      </a:r>
                      <a:r>
                        <a:rPr lang="en-US" dirty="0" err="1"/>
                        <a:t>automatisering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257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304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B72AD62-337F-4826-9A9A-6C466B95B852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Continuous Integration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FCC82C-ECA5-4251-9B39-E9479CED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8699"/>
            <a:ext cx="10515600" cy="4230683"/>
          </a:xfrm>
        </p:spPr>
        <p:txBody>
          <a:bodyPr>
            <a:normAutofit/>
          </a:bodyPr>
          <a:lstStyle/>
          <a:p>
            <a:r>
              <a:rPr lang="en-US" dirty="0"/>
              <a:t>Doel: </a:t>
            </a:r>
            <a:r>
              <a:rPr lang="en-US" dirty="0" err="1"/>
              <a:t>samen</a:t>
            </a:r>
            <a:r>
              <a:rPr lang="en-US" dirty="0"/>
              <a:t> </a:t>
            </a:r>
            <a:r>
              <a:rPr lang="en-US" dirty="0" err="1"/>
              <a:t>werken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gedeelde</a:t>
            </a:r>
            <a:r>
              <a:rPr lang="en-US" dirty="0"/>
              <a:t> codebase </a:t>
            </a:r>
          </a:p>
          <a:p>
            <a:pPr marL="0" indent="0">
              <a:buNone/>
            </a:pPr>
            <a:r>
              <a:rPr lang="en-US" i="1" dirty="0"/>
              <a:t>	"trunk based development"</a:t>
            </a:r>
          </a:p>
          <a:p>
            <a:endParaRPr lang="en-US" dirty="0"/>
          </a:p>
          <a:p>
            <a:r>
              <a:rPr lang="en-US" dirty="0" err="1"/>
              <a:t>Automatisering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ondersteuning</a:t>
            </a:r>
            <a:r>
              <a:rPr lang="en-US" dirty="0"/>
              <a:t> van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doel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Randvoorwaarden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Het team commit </a:t>
            </a:r>
            <a:r>
              <a:rPr lang="en-US" dirty="0" err="1"/>
              <a:t>dagelijks</a:t>
            </a:r>
            <a:endParaRPr lang="en-US" dirty="0"/>
          </a:p>
          <a:p>
            <a:pPr lvl="1"/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essentiële</a:t>
            </a:r>
            <a:r>
              <a:rPr lang="en-US" dirty="0"/>
              <a:t> code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automatisch</a:t>
            </a:r>
            <a:r>
              <a:rPr lang="en-US" dirty="0"/>
              <a:t> </a:t>
            </a:r>
            <a:r>
              <a:rPr lang="en-US" dirty="0" err="1"/>
              <a:t>getest</a:t>
            </a:r>
            <a:r>
              <a:rPr lang="en-US" dirty="0"/>
              <a:t> (</a:t>
            </a:r>
            <a:r>
              <a:rPr lang="en-US" dirty="0" err="1"/>
              <a:t>unittesting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CI </a:t>
            </a:r>
            <a:r>
              <a:rPr lang="en-US" dirty="0" err="1"/>
              <a:t>stap</a:t>
            </a:r>
            <a:r>
              <a:rPr lang="en-US" dirty="0"/>
              <a:t> </a:t>
            </a:r>
            <a:r>
              <a:rPr lang="en-US" dirty="0" err="1"/>
              <a:t>faalt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oplossen</a:t>
            </a:r>
            <a:r>
              <a:rPr lang="en-US" dirty="0"/>
              <a:t> de </a:t>
            </a:r>
            <a:r>
              <a:rPr lang="en-US" dirty="0" err="1"/>
              <a:t>prioriteit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D6922AC-FAA4-48AA-B2A4-573539EF5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580" y="5387546"/>
            <a:ext cx="2758420" cy="14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9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B72AD62-337F-4826-9A9A-6C466B95B852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Continuous Integration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FCC82C-ECA5-4251-9B39-E9479CED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8699"/>
            <a:ext cx="10515600" cy="4230683"/>
          </a:xfrm>
        </p:spPr>
        <p:txBody>
          <a:bodyPr>
            <a:normAutofit/>
          </a:bodyPr>
          <a:lstStyle/>
          <a:p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commit: </a:t>
            </a:r>
          </a:p>
          <a:p>
            <a:endParaRPr lang="en-US" dirty="0"/>
          </a:p>
          <a:p>
            <a:pPr lvl="1"/>
            <a:r>
              <a:rPr lang="en-US" dirty="0" err="1"/>
              <a:t>Draait</a:t>
            </a:r>
            <a:r>
              <a:rPr lang="en-US" dirty="0"/>
              <a:t> tests 	</a:t>
            </a:r>
          </a:p>
          <a:p>
            <a:pPr lvl="2"/>
            <a:r>
              <a:rPr lang="en-US" dirty="0"/>
              <a:t>Code quality / linting</a:t>
            </a:r>
          </a:p>
          <a:p>
            <a:pPr lvl="2"/>
            <a:r>
              <a:rPr lang="en-US" dirty="0"/>
              <a:t>unit-tests</a:t>
            </a:r>
          </a:p>
          <a:p>
            <a:pPr lvl="2"/>
            <a:r>
              <a:rPr lang="en-US" dirty="0"/>
              <a:t>Integration testing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Alert </a:t>
            </a:r>
            <a:r>
              <a:rPr lang="en-US" dirty="0" err="1"/>
              <a:t>als</a:t>
            </a:r>
            <a:r>
              <a:rPr lang="en-US" dirty="0"/>
              <a:t> de </a:t>
            </a:r>
            <a:r>
              <a:rPr lang="en-US" dirty="0" err="1"/>
              <a:t>uitvoer</a:t>
            </a:r>
            <a:r>
              <a:rPr lang="en-US" dirty="0"/>
              <a:t> </a:t>
            </a:r>
            <a:r>
              <a:rPr lang="en-US" dirty="0" err="1"/>
              <a:t>faalt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D6922AC-FAA4-48AA-B2A4-573539EF5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580" y="5387546"/>
            <a:ext cx="2758420" cy="14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4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B72AD62-337F-4826-9A9A-6C466B95B852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Continuous Integration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FCC82C-ECA5-4251-9B39-E9479CED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8699"/>
            <a:ext cx="10515600" cy="4230683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D6922AC-FAA4-48AA-B2A4-573539EF5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580" y="5387546"/>
            <a:ext cx="2758420" cy="142131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EC94B3D-9297-4919-BC09-A72DF5942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36" y="2186299"/>
            <a:ext cx="8788492" cy="3320097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D904F9BB-9081-4A8C-844B-6E060D237A4D}"/>
              </a:ext>
            </a:extLst>
          </p:cNvPr>
          <p:cNvSpPr txBox="1"/>
          <p:nvPr/>
        </p:nvSpPr>
        <p:spPr>
          <a:xfrm rot="19010028">
            <a:off x="848497" y="5085179"/>
            <a:ext cx="2265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"Pipeline"</a:t>
            </a:r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3190518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B72AD62-337F-4826-9A9A-6C466B95B852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Continuous Integration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FCC82C-ECA5-4251-9B39-E9479CED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8699"/>
            <a:ext cx="10515600" cy="4230683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D6922AC-FAA4-48AA-B2A4-573539EF5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580" y="5387546"/>
            <a:ext cx="2758420" cy="142131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E2E97949-0CE6-4064-8B88-AFCC141BB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839" y="3086052"/>
            <a:ext cx="3734321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65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kst pagina">
  <a:themeElements>
    <a:clrScheme name="3_Lege presentati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Lege presentatie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48" charset="-128"/>
          </a:defRPr>
        </a:defPPr>
      </a:lstStyle>
    </a:lnDef>
  </a:objectDefaults>
  <a:extraClrSchemeLst>
    <a:extraClrScheme>
      <a:clrScheme name="3_Lege presentati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tekst pagina">
  <a:themeElements>
    <a:clrScheme name="3_Lege presentati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Lege presentatie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48" charset="-128"/>
          </a:defRPr>
        </a:defPPr>
      </a:lstStyle>
    </a:lnDef>
  </a:objectDefaults>
  <a:extraClrSchemeLst>
    <a:extraClrScheme>
      <a:clrScheme name="3_Lege presentati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6456CC65C7D4ABBAEC0F8ECEFB0BE" ma:contentTypeVersion="12" ma:contentTypeDescription="Create a new document." ma:contentTypeScope="" ma:versionID="88a7daa81b54f943b4d9feee8fd0a753">
  <xsd:schema xmlns:xsd="http://www.w3.org/2001/XMLSchema" xmlns:xs="http://www.w3.org/2001/XMLSchema" xmlns:p="http://schemas.microsoft.com/office/2006/metadata/properties" xmlns:ns2="5671be62-9261-4a6c-9991-ce4dc90806ae" xmlns:ns3="1e3b2626-eb91-4220-8a9b-79a994b865f1" targetNamespace="http://schemas.microsoft.com/office/2006/metadata/properties" ma:root="true" ma:fieldsID="ee05198765f11a5dd0f8809b15db6752" ns2:_="" ns3:_="">
    <xsd:import namespace="5671be62-9261-4a6c-9991-ce4dc90806ae"/>
    <xsd:import namespace="1e3b2626-eb91-4220-8a9b-79a994b865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71be62-9261-4a6c-9991-ce4dc90806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b2626-eb91-4220-8a9b-79a994b865f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CA29033-20D3-40A7-A516-42F85396DA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4BB938-052C-4AEC-A2E0-7C49AEC42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71be62-9261-4a6c-9991-ce4dc90806ae"/>
    <ds:schemaRef ds:uri="1e3b2626-eb91-4220-8a9b-79a994b865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C0AC1E-75C5-44DE-B1FD-2A5151B3C608}">
  <ds:schemaRefs>
    <ds:schemaRef ds:uri="http://purl.org/dc/elements/1.1/"/>
    <ds:schemaRef ds:uri="1e3b2626-eb91-4220-8a9b-79a994b865f1"/>
    <ds:schemaRef ds:uri="http://purl.org/dc/dcmitype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5671be62-9261-4a6c-9991-ce4dc90806a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1603</TotalTime>
  <Words>538</Words>
  <Application>Microsoft Office PowerPoint</Application>
  <PresentationFormat>Breedbeeld</PresentationFormat>
  <Paragraphs>262</Paragraphs>
  <Slides>28</Slides>
  <Notes>27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3</vt:i4>
      </vt:variant>
      <vt:variant>
        <vt:lpstr>Diatitels</vt:lpstr>
      </vt:variant>
      <vt:variant>
        <vt:i4>28</vt:i4>
      </vt:variant>
    </vt:vector>
  </HeadingPairs>
  <TitlesOfParts>
    <vt:vector size="40" baseType="lpstr">
      <vt:lpstr>MS PGothic</vt:lpstr>
      <vt:lpstr>MS PGothic</vt:lpstr>
      <vt:lpstr>Arial</vt:lpstr>
      <vt:lpstr>Calibri</vt:lpstr>
      <vt:lpstr>Franklin Gothic Book</vt:lpstr>
      <vt:lpstr>Franklin Gothic Demi</vt:lpstr>
      <vt:lpstr>Franklin Gothic Medium</vt:lpstr>
      <vt:lpstr>Verdana</vt:lpstr>
      <vt:lpstr>Wingdings</vt:lpstr>
      <vt:lpstr>Office Theme</vt:lpstr>
      <vt:lpstr>tekst pagina</vt:lpstr>
      <vt:lpstr>1_tekst pagina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MECHTELD van rheenen</dc:creator>
  <cp:lastModifiedBy>Otting, M.B. (Mark)</cp:lastModifiedBy>
  <cp:revision>236</cp:revision>
  <dcterms:created xsi:type="dcterms:W3CDTF">2016-07-09T12:45:12Z</dcterms:created>
  <dcterms:modified xsi:type="dcterms:W3CDTF">2022-05-30T22:14:38Z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0x010100ADF6456CC65C7D4ABBAEC0F8ECEFB0BE</vt:lpwstr>
  </property>
</Properties>
</file>